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6" r:id="rId6"/>
    <p:sldId id="264" r:id="rId7"/>
    <p:sldId id="260" r:id="rId8"/>
    <p:sldId id="262" r:id="rId9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/>
    <p:restoredTop sz="94694"/>
  </p:normalViewPr>
  <p:slideViewPr>
    <p:cSldViewPr snapToGrid="0">
      <p:cViewPr varScale="1">
        <p:scale>
          <a:sx n="79" d="100"/>
          <a:sy n="79" d="100"/>
        </p:scale>
        <p:origin x="8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FF77-3291-E35D-12B3-ECC6FDE78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5978F-BBC9-AA25-4572-0C0941D01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561B-948F-1D31-2704-0615124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EE62-1D47-A0E3-76E0-668DB63D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F5C2-D51B-5912-19AC-F3065B6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281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591D-A4FD-B920-C77A-FCE0BEAF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795BE-0F19-B66D-1270-76AE9E674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3757-FF39-C7C7-1367-DB3ABB5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FEB27-4C76-E5D8-0B03-383C89BE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5F60-3762-BA1F-603B-D5E9740E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4902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788C8-2F77-01B1-A5DF-A0E7C5840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0FC00-8930-69FC-4A20-406B6417E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68C2-915F-1B1E-9CEA-45D81BA5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A662-E2E7-78BD-883C-55960DF5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A047-14AD-7B73-2A17-BA1ABA09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1211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CF6B-A684-AA3F-A3F0-E0C59D50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13B7-9173-39B1-990F-8FA5774E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5C7B4-C986-065E-82AD-2A1E9D3D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080C-9087-9D63-8918-B98ACBC4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306C1-55C9-4120-CF07-196F6700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6305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321F-5847-E089-72A1-69E7FE32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B9DD6-83B8-39E9-CF37-2DBEEA0AA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EDE96-A822-F467-671B-EDBCB102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7F958-A2B2-F0DA-5F31-B5EA09E6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161B-9C3B-5AC5-D779-DDE4F289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5500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09DF-EBDE-BA7E-824C-7379EB1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5A75-F7FD-AF38-2FB7-212D432BE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03AB2-E5CE-01ED-A212-D72B8791F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CF0E6-89B9-7470-D548-B3FB5C83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20C18-C8B6-8ABE-416C-543155EF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0334D-7D6C-F3FC-2FD6-76271D54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910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19E5-98DF-A1DF-2C76-E9F05FAF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40198-7EA3-19F5-B18E-5DB5D381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53873-FF1A-1FCF-BBB5-C1050F26A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2DE8D-9FCD-4D24-A52B-AC3F9FBD8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67BA2-84A1-1AC8-6484-C20C23A0D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16686-C992-3043-B4AE-FDC22C91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0E625-D136-3998-D069-534DF5C8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0F727-B797-9DCE-24C7-10A47B19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4718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E914-DDA2-8F39-7C3A-137FC109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0B0A0-E373-8070-99E8-1F2F3B9E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30C1-FC94-B6DB-9CB6-7E8555EF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D53F2-B691-2DD2-5014-1041477D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4017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100A6-C7A9-3D18-8BF9-822739FD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8AC8E-0851-BBD5-3FFD-302B27A6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AD10-9FD3-2F41-C99D-E66759F8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4974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2CBF-E007-0B18-B1C4-D9EA41C3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5512-73F3-1811-C877-1C7048836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41CD2-FCA9-3E70-28F0-372C16102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CF62-3B1F-65C8-826D-B7F5B7D5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6D878-D3AF-EFA4-787C-743862A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97721-D82F-89A0-3730-BA231686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01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AB63-BD9D-2602-2D51-DFD343E5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DF648-1B2A-FA8D-52C9-BF7CC180F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6C90A-2380-7358-624F-FAA88819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9E3E-C417-0C34-B896-272A0A4D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10E93-FE95-A298-7EC6-DB5955BA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7220-8A7E-39B0-A914-A1F649A8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3288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5D317-EB52-3D73-E213-22ADCEF0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F9FFB-C155-5033-EF14-381F8859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F9AF-DD78-D3E3-A940-D2E95EF96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E8226-5B47-D1A9-7FE7-36DE35543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BB6-5DF9-15E4-750E-EB2004C56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979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pt/pin/384776361905056804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989552/haut-amsterdam-residential-building-team-v-architectur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arking garage with cars parked&#10;&#10;AI-generated content may be incorrect.">
            <a:extLst>
              <a:ext uri="{FF2B5EF4-FFF2-40B4-BE49-F238E27FC236}">
                <a16:creationId xmlns:a16="http://schemas.microsoft.com/office/drawing/2014/main" id="{3811C4FC-DA15-37CE-07B1-2F65D99CB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78" r="-1" b="-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B82E7-9112-7BBD-373E-682C9AFB1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699656"/>
            <a:ext cx="10058400" cy="1200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INTELIGENT PARKING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B8685-55F0-06B5-395D-59EE80211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" y="5678065"/>
            <a:ext cx="591878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Graduate: Alin-Constantin Cibotariu                                    </a:t>
            </a:r>
          </a:p>
          <a:p>
            <a:r>
              <a:rPr lang="en-US" dirty="0"/>
              <a:t>  Coordinator</a:t>
            </a:r>
            <a:r>
              <a:rPr lang="en-RO" dirty="0"/>
              <a:t>: Lect. Dr. Dan Popa 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C22BF0E-31D1-A786-E1FD-E6285E77C760}"/>
              </a:ext>
            </a:extLst>
          </p:cNvPr>
          <p:cNvSpPr txBox="1">
            <a:spLocks/>
          </p:cNvSpPr>
          <p:nvPr/>
        </p:nvSpPr>
        <p:spPr>
          <a:xfrm>
            <a:off x="3249385" y="5280039"/>
            <a:ext cx="545374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2569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4C624-130D-3082-FA9D-8C4F8CFB9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ll building with many windows&#10;&#10;AI-generated content may be incorrect.">
            <a:extLst>
              <a:ext uri="{FF2B5EF4-FFF2-40B4-BE49-F238E27FC236}">
                <a16:creationId xmlns:a16="http://schemas.microsoft.com/office/drawing/2014/main" id="{04F3865E-513F-8342-0F79-91507A20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36" r="-1" b="225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0C67-0D91-CD71-C6C5-20D7D5AB3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178645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Why do we need an intelligent parking system</a:t>
            </a:r>
            <a:r>
              <a:rPr lang="en-RO" sz="6600" dirty="0">
                <a:solidFill>
                  <a:schemeClr val="bg1"/>
                </a:solidFill>
              </a:rPr>
              <a:t>?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(free discussion)</a:t>
            </a:r>
            <a:endParaRPr lang="en-RO" sz="6600" dirty="0">
              <a:solidFill>
                <a:schemeClr val="bg1"/>
              </a:solidFill>
            </a:endParaRP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3B66-9563-4ECF-E3D0-21B08F40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FF8FA-FF88-5C81-1372-BBCD0997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4" y="5746071"/>
            <a:ext cx="10265229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/>
              <a:t>Components</a:t>
            </a:r>
            <a:r>
              <a:rPr lang="en-RO" sz="2800" dirty="0"/>
              <a:t>: 1. Camer</a:t>
            </a:r>
            <a:r>
              <a:rPr lang="en-US" sz="2800" dirty="0"/>
              <a:t>a</a:t>
            </a:r>
            <a:r>
              <a:rPr lang="en-RO" sz="2800" dirty="0"/>
              <a:t>: ESP32-CAM </a:t>
            </a:r>
            <a:r>
              <a:rPr lang="en-US" sz="2800" dirty="0"/>
              <a:t>and IR motion sensor</a:t>
            </a:r>
            <a:r>
              <a:rPr lang="en-RO" sz="2800" dirty="0"/>
              <a:t>. </a:t>
            </a:r>
            <a:r>
              <a:rPr lang="en-US" sz="2800" dirty="0"/>
              <a:t>This camera sends the images to the PC over </a:t>
            </a:r>
            <a:r>
              <a:rPr lang="en-US" sz="2800" dirty="0" err="1"/>
              <a:t>WiFi</a:t>
            </a:r>
            <a:r>
              <a:rPr lang="en-US" sz="2800" dirty="0"/>
              <a:t> once the sensor triggers</a:t>
            </a:r>
            <a:r>
              <a:rPr lang="en-RO" sz="2800" dirty="0"/>
              <a:t> via HTTP post.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D52B-9A29-0464-D963-887CCBB9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" y="837699"/>
            <a:ext cx="8104145" cy="4245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C675E-B717-143C-52CB-2D90AF43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15" y="1813311"/>
            <a:ext cx="4011115" cy="29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5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49B7B-0A8E-5A18-BF85-12E8B645D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6C4BC-0032-86E7-E739-D0BB9F28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59"/>
          <a:stretch>
            <a:fillRect/>
          </a:stretch>
        </p:blipFill>
        <p:spPr>
          <a:xfrm>
            <a:off x="-1" y="259681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242A8-1C55-99DF-BB22-A78EF78E5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606" y="5564221"/>
            <a:ext cx="9019656" cy="1161566"/>
          </a:xfrm>
        </p:spPr>
        <p:txBody>
          <a:bodyPr anchor="ctr">
            <a:noAutofit/>
          </a:bodyPr>
          <a:lstStyle/>
          <a:p>
            <a:pPr algn="l"/>
            <a:r>
              <a:rPr lang="en-RO" sz="2400" dirty="0"/>
              <a:t>Co</a:t>
            </a:r>
            <a:r>
              <a:rPr lang="en-US" sz="2400" dirty="0" err="1"/>
              <a:t>mponent</a:t>
            </a:r>
            <a:r>
              <a:rPr lang="en-RO" sz="2400" dirty="0"/>
              <a:t>: 2. </a:t>
            </a:r>
            <a:r>
              <a:rPr lang="en-US" sz="2400" dirty="0"/>
              <a:t>Barrier (servo) with display connected to ESP32 S3 running a local server which </a:t>
            </a:r>
            <a:r>
              <a:rPr lang="en-RO" sz="2400" dirty="0"/>
              <a:t>“</a:t>
            </a:r>
            <a:r>
              <a:rPr lang="en-US" sz="2400" dirty="0"/>
              <a:t>listens</a:t>
            </a:r>
            <a:r>
              <a:rPr lang="en-RO" sz="2400" dirty="0"/>
              <a:t>" </a:t>
            </a:r>
            <a:r>
              <a:rPr lang="en-US" sz="2400" dirty="0"/>
              <a:t>via </a:t>
            </a:r>
            <a:r>
              <a:rPr lang="en-RO" sz="2400" dirty="0"/>
              <a:t>8080 </a:t>
            </a:r>
            <a:r>
              <a:rPr lang="en-US" sz="2400" dirty="0"/>
              <a:t>port, the data received after number plate OCR recognition </a:t>
            </a:r>
            <a:r>
              <a:rPr lang="en-RO" sz="2400" dirty="0"/>
              <a:t>via HTTP post</a:t>
            </a:r>
            <a:r>
              <a:rPr lang="en-US" sz="2400" dirty="0"/>
              <a:t> form PC.</a:t>
            </a:r>
            <a:endParaRPr lang="en-RO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D3B8A-1B98-1D41-5487-D79B592C0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6080" y="5776411"/>
            <a:ext cx="5617990" cy="1152274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RO" sz="2000" dirty="0"/>
              <a:t>ESP32 S3</a:t>
            </a:r>
          </a:p>
          <a:p>
            <a:pPr algn="l"/>
            <a:r>
              <a:rPr lang="en-RO" sz="1400" dirty="0"/>
              <a:t>Procesor DUAL CORE 240 MHZ</a:t>
            </a:r>
          </a:p>
          <a:p>
            <a:pPr algn="l"/>
            <a:r>
              <a:rPr lang="en-RO" sz="1400" dirty="0"/>
              <a:t>Ram 512KB RAM</a:t>
            </a:r>
          </a:p>
          <a:p>
            <a:pPr algn="l"/>
            <a:r>
              <a:rPr lang="en-RO" sz="1400" dirty="0"/>
              <a:t>Flash 16MB </a:t>
            </a:r>
          </a:p>
          <a:p>
            <a:pPr algn="r"/>
            <a:endParaRPr lang="en-RO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0CF1AAC-322C-5D18-0DF8-6525BEBA63E9}"/>
              </a:ext>
            </a:extLst>
          </p:cNvPr>
          <p:cNvSpPr txBox="1">
            <a:spLocks/>
          </p:cNvSpPr>
          <p:nvPr/>
        </p:nvSpPr>
        <p:spPr>
          <a:xfrm>
            <a:off x="9186080" y="2394988"/>
            <a:ext cx="3005900" cy="1359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O" sz="2000" dirty="0">
                <a:solidFill>
                  <a:schemeClr val="bg1"/>
                </a:solidFill>
              </a:rPr>
              <a:t>Servomotor PWM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5V powered by external source and common GND </a:t>
            </a:r>
            <a:endParaRPr lang="en-RO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CAD5D6-550C-73B2-3C44-4D3F5CF198E4}"/>
              </a:ext>
            </a:extLst>
          </p:cNvPr>
          <p:cNvSpPr txBox="1">
            <a:spLocks/>
          </p:cNvSpPr>
          <p:nvPr/>
        </p:nvSpPr>
        <p:spPr>
          <a:xfrm>
            <a:off x="279606" y="4506686"/>
            <a:ext cx="4074680" cy="1359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O" sz="1800" dirty="0">
                <a:solidFill>
                  <a:schemeClr val="bg1"/>
                </a:solidFill>
              </a:rPr>
              <a:t>OLED</a:t>
            </a:r>
            <a:r>
              <a:rPr lang="en-US" sz="1800" dirty="0">
                <a:solidFill>
                  <a:schemeClr val="bg1"/>
                </a:solidFill>
              </a:rPr>
              <a:t> Display</a:t>
            </a:r>
            <a:endParaRPr lang="en-RO" sz="1800" dirty="0">
              <a:solidFill>
                <a:schemeClr val="bg1"/>
              </a:solidFill>
            </a:endParaRPr>
          </a:p>
          <a:p>
            <a:pPr algn="l"/>
            <a:r>
              <a:rPr lang="ro-RO" sz="1600" dirty="0">
                <a:solidFill>
                  <a:schemeClr val="bg1"/>
                </a:solidFill>
              </a:rPr>
              <a:t>3,5</a:t>
            </a:r>
            <a:r>
              <a:rPr lang="en-US" sz="1600" dirty="0">
                <a:solidFill>
                  <a:schemeClr val="bg1"/>
                </a:solidFill>
              </a:rPr>
              <a:t>V</a:t>
            </a:r>
            <a:endParaRPr lang="en-RO" sz="1600" dirty="0">
              <a:solidFill>
                <a:schemeClr val="bg1"/>
              </a:solidFill>
            </a:endParaRPr>
          </a:p>
          <a:p>
            <a:pPr algn="r"/>
            <a:endParaRPr lang="en-RO" sz="2000" dirty="0"/>
          </a:p>
        </p:txBody>
      </p:sp>
    </p:spTree>
    <p:extLst>
      <p:ext uri="{BB962C8B-B14F-4D97-AF65-F5344CB8AC3E}">
        <p14:creationId xmlns:p14="http://schemas.microsoft.com/office/powerpoint/2010/main" val="343966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C020B-1323-E84C-9F18-356B4A21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AA057A1E-3D47-9609-B8FC-8A8B6BB3E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D6BE839-E358-AD19-C1B5-6B2B204D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26161-121B-AE8A-727D-257DEF2B9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5" y="5746071"/>
            <a:ext cx="11275873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RO" sz="3600" dirty="0"/>
              <a:t>3. </a:t>
            </a:r>
            <a:r>
              <a:rPr lang="en-US" sz="3600" dirty="0"/>
              <a:t>OCR Processing on PC using the Tesseract library with Python</a:t>
            </a:r>
            <a:endParaRPr lang="en-RO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5E9B6-8E0D-B6CC-D0DF-87DFD7C1F27C}"/>
              </a:ext>
            </a:extLst>
          </p:cNvPr>
          <p:cNvGrpSpPr/>
          <p:nvPr/>
        </p:nvGrpSpPr>
        <p:grpSpPr>
          <a:xfrm>
            <a:off x="589555" y="807169"/>
            <a:ext cx="5961043" cy="3947331"/>
            <a:chOff x="1046602" y="657301"/>
            <a:chExt cx="5961043" cy="3947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9ED800-2071-7597-1A4D-9592C8282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602" y="657301"/>
              <a:ext cx="5961043" cy="39473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199F76-9C47-2EAF-38D9-84D4C072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7766" y="1053359"/>
              <a:ext cx="4085049" cy="265932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AD0271-4E5D-7DD5-8995-D5107E4F8F81}"/>
              </a:ext>
            </a:extLst>
          </p:cNvPr>
          <p:cNvSpPr txBox="1"/>
          <p:nvPr/>
        </p:nvSpPr>
        <p:spPr>
          <a:xfrm>
            <a:off x="6782335" y="886737"/>
            <a:ext cx="5177928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Tesseract is an open-source optical character recognition (OCR) engine developed by Google.</a:t>
            </a:r>
          </a:p>
          <a:p>
            <a:endParaRPr lang="en-US" sz="2000" dirty="0"/>
          </a:p>
          <a:p>
            <a:r>
              <a:rPr lang="en-US" sz="2000" dirty="0"/>
              <a:t>It allows text extraction from scanned images or photographs, being used for automatic recognition of license plates, documents, etc.</a:t>
            </a:r>
          </a:p>
          <a:p>
            <a:endParaRPr lang="en-US" sz="2000" dirty="0"/>
          </a:p>
          <a:p>
            <a:r>
              <a:rPr lang="en-US" sz="2000" dirty="0"/>
              <a:t>In this project, </a:t>
            </a:r>
            <a:r>
              <a:rPr lang="en-US" sz="2000" dirty="0" err="1"/>
              <a:t>pytesseract</a:t>
            </a:r>
            <a:r>
              <a:rPr lang="en-US" sz="2000" dirty="0"/>
              <a:t> is used to call Tesseract and extract the license plate number from the processed image.</a:t>
            </a:r>
          </a:p>
          <a:p>
            <a:pPr>
              <a:lnSpc>
                <a:spcPts val="135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2147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FBB44-D3C1-42A1-C44D-F896682E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CF76D-BE2F-D4E7-2089-5B956E82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90" y="5529320"/>
            <a:ext cx="11595369" cy="1114380"/>
          </a:xfrm>
        </p:spPr>
        <p:txBody>
          <a:bodyPr>
            <a:normAutofit/>
          </a:bodyPr>
          <a:lstStyle/>
          <a:p>
            <a:r>
              <a:rPr lang="en-RO" sz="2800" dirty="0"/>
              <a:t>4. </a:t>
            </a:r>
            <a:r>
              <a:rPr lang="en-US" sz="2800" dirty="0"/>
              <a:t>Local</a:t>
            </a:r>
            <a:r>
              <a:rPr lang="en-RO" sz="2800" dirty="0"/>
              <a:t> WIFI</a:t>
            </a:r>
            <a:r>
              <a:rPr lang="en-US" sz="2800" dirty="0"/>
              <a:t> network</a:t>
            </a:r>
            <a:r>
              <a:rPr lang="en-RO" sz="2800" dirty="0"/>
              <a:t> </a:t>
            </a:r>
            <a:r>
              <a:rPr lang="en-US" sz="2800" dirty="0"/>
              <a:t>where every device has it’s own reserved IP address</a:t>
            </a:r>
            <a:endParaRPr lang="en-R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53663-7204-AB34-2A1C-51A08EEF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86" r="17528"/>
          <a:stretch/>
        </p:blipFill>
        <p:spPr>
          <a:xfrm>
            <a:off x="3580481" y="0"/>
            <a:ext cx="3492348" cy="3116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1A957-AA68-424D-FF2F-A4960D6D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78" y="3116946"/>
            <a:ext cx="11315844" cy="30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0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326D-A559-452B-BFCF-FCEFC5F4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C45620-96DA-EDC4-E7EA-2D6E6C62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7091" y="6025345"/>
            <a:ext cx="9144000" cy="643391"/>
          </a:xfrm>
        </p:spPr>
        <p:txBody>
          <a:bodyPr>
            <a:normAutofit/>
          </a:bodyPr>
          <a:lstStyle/>
          <a:p>
            <a:r>
              <a:rPr lang="en-US" sz="3600" dirty="0"/>
              <a:t>General System Assembly</a:t>
            </a:r>
            <a:endParaRPr lang="en-RO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A336C-EB7E-0D35-A4F2-BE24327A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80" r="1676"/>
          <a:stretch/>
        </p:blipFill>
        <p:spPr>
          <a:xfrm>
            <a:off x="9050753" y="3071644"/>
            <a:ext cx="3141247" cy="2262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BD8BF-83CB-52EE-9CDD-1CD6CE2C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" y="3085617"/>
            <a:ext cx="1422831" cy="1971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5D04C-8884-17FA-3B21-4F93588F20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5602"/>
          <a:stretch/>
        </p:blipFill>
        <p:spPr>
          <a:xfrm>
            <a:off x="60683" y="4946994"/>
            <a:ext cx="2239996" cy="107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63020-B547-D10A-78E4-18DECBB58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238" y="75551"/>
            <a:ext cx="2550929" cy="1514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8FDA1-37B4-539C-A286-6C92DA4FE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894" y="296268"/>
            <a:ext cx="5625947" cy="15190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9853-7AEF-B945-B2AD-83F2F1DB3E26}"/>
              </a:ext>
            </a:extLst>
          </p:cNvPr>
          <p:cNvGrpSpPr/>
          <p:nvPr/>
        </p:nvGrpSpPr>
        <p:grpSpPr>
          <a:xfrm>
            <a:off x="3304449" y="2684751"/>
            <a:ext cx="4363291" cy="3036030"/>
            <a:chOff x="1046602" y="657301"/>
            <a:chExt cx="5961043" cy="39473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5952EB-9867-96A1-CF39-90798212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602" y="657301"/>
              <a:ext cx="5961043" cy="39473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CC999C-0F6A-8FB2-5947-382E219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7766" y="1053359"/>
              <a:ext cx="4085049" cy="2659326"/>
            </a:xfrm>
            <a:prstGeom prst="rect">
              <a:avLst/>
            </a:prstGeom>
          </p:spPr>
        </p:pic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1B4744F-262A-257C-24D5-139A0866FEBD}"/>
              </a:ext>
            </a:extLst>
          </p:cNvPr>
          <p:cNvSpPr/>
          <p:nvPr/>
        </p:nvSpPr>
        <p:spPr>
          <a:xfrm>
            <a:off x="2046386" y="3945386"/>
            <a:ext cx="1432193" cy="407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25E777E-C83E-1E54-1677-F8487DF7688A}"/>
              </a:ext>
            </a:extLst>
          </p:cNvPr>
          <p:cNvSpPr/>
          <p:nvPr/>
        </p:nvSpPr>
        <p:spPr>
          <a:xfrm>
            <a:off x="7447402" y="3891649"/>
            <a:ext cx="1366092" cy="423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685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903AF-E5F3-A189-8A18-DB8AF181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F4B05A-795A-7930-FEF9-1C87EFF03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889" y="1624984"/>
            <a:ext cx="8622876" cy="1485338"/>
          </a:xfrm>
        </p:spPr>
        <p:txBody>
          <a:bodyPr anchor="b">
            <a:normAutofit fontScale="90000"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Practical Demonstration</a:t>
            </a:r>
            <a:endParaRPr lang="en-RO" sz="7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9BB3B-213C-6938-D8C6-DF08C3E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147" y="3536415"/>
            <a:ext cx="10686361" cy="1147252"/>
          </a:xfrm>
        </p:spPr>
        <p:txBody>
          <a:bodyPr>
            <a:normAutofit/>
          </a:bodyPr>
          <a:lstStyle/>
          <a:p>
            <a:r>
              <a:rPr lang="en-US" sz="2800" dirty="0"/>
              <a:t>The evaluation committee will provide two examples of license plate numbers: one will be authorized, and the other unauthorized.</a:t>
            </a:r>
            <a:endParaRPr lang="en-RO" sz="2800" dirty="0">
              <a:solidFill>
                <a:schemeClr val="tx2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27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7207</TotalTime>
  <Words>241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Menlo</vt:lpstr>
      <vt:lpstr>Office Theme</vt:lpstr>
      <vt:lpstr>INTELIGENT PARKING SYSTEM</vt:lpstr>
      <vt:lpstr>Why do we need an intelligent parking system? (free discussion)</vt:lpstr>
      <vt:lpstr>Components: 1. Camera: ESP32-CAM and IR motion sensor. This camera sends the images to the PC over WiFi once the sensor triggers via HTTP post.</vt:lpstr>
      <vt:lpstr>Component: 2. Barrier (servo) with display connected to ESP32 S3 running a local server which “listens" via 8080 port, the data received after number plate OCR recognition via HTTP post form PC.</vt:lpstr>
      <vt:lpstr>3. OCR Processing on PC using the Tesseract library with Python</vt:lpstr>
      <vt:lpstr>4. Local WIFI network where every device has it’s own reserved IP address</vt:lpstr>
      <vt:lpstr>PowerPoint Presentation</vt:lpstr>
      <vt:lpstr>Practical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Alin-Constantin Cibotariu</dc:creator>
  <cp:lastModifiedBy>Cibotariu, Alin-Constantin</cp:lastModifiedBy>
  <cp:revision>7</cp:revision>
  <dcterms:created xsi:type="dcterms:W3CDTF">2025-07-01T18:08:57Z</dcterms:created>
  <dcterms:modified xsi:type="dcterms:W3CDTF">2025-07-28T19:43:32Z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2025-07-11T18:21:52Z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58c8610b-d07a-48e4-8994-2da6de826685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